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6" r:id="rId3"/>
    <p:sldId id="258" r:id="rId4"/>
    <p:sldId id="259" r:id="rId5"/>
    <p:sldId id="261" r:id="rId6"/>
    <p:sldId id="260" r:id="rId7"/>
    <p:sldId id="257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rvathi Saxena" initials="PS" lastIdx="1" clrIdx="0">
    <p:extLst>
      <p:ext uri="{19B8F6BF-5375-455C-9EA6-DF929625EA0E}">
        <p15:presenceInfo xmlns:p15="http://schemas.microsoft.com/office/powerpoint/2012/main" userId="c544eecf64bf49e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>
</file>

<file path=ppt/media/image1.png>
</file>

<file path=ppt/media/image10.png>
</file>

<file path=ppt/media/image11.gif>
</file>

<file path=ppt/media/image12.gif>
</file>

<file path=ppt/media/image13.gif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4A109-4EDA-0218-A537-DF1732B777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7D7388-AF8C-1CFB-050C-2A1522C69B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6D37A5-0BEE-DF6B-A4A1-A8EA24337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FF191-061B-4A23-A7A5-07E87D7DDDD2}" type="datetimeFigureOut">
              <a:rPr lang="en-IN" smtClean="0"/>
              <a:t>28-05-2023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472D1-5B4F-CED7-A03D-EF6063A96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AFDA1-35B3-C26C-E99B-09AFBE06F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CD0B-2568-46C1-ABE0-7114AAE03E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3999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F7D14-E1D3-2B83-B9E4-85E3C66DD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A13E60-A329-AF03-F05D-8D537C0487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2BD99-7440-DEED-7DE9-D240A6B5B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FF191-061B-4A23-A7A5-07E87D7DDDD2}" type="datetimeFigureOut">
              <a:rPr lang="en-IN" smtClean="0"/>
              <a:t>28-05-2023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5FA87D-B15D-23CC-E2C3-F275E0DE3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E0059-5DBF-EB29-C6BF-4EBBFBA87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CD0B-2568-46C1-ABE0-7114AAE03E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2814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8D4F5D-F343-95E6-9DD0-AF9375B75C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43AE92-D9DC-E9CA-633E-F8EE538977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A2626D-9E73-4207-8A11-8BDC0AEEB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FF191-061B-4A23-A7A5-07E87D7DDDD2}" type="datetimeFigureOut">
              <a:rPr lang="en-IN" smtClean="0"/>
              <a:t>28-05-2023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6714DD-A86F-8AE2-77C5-8095495BB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AAED7-0EA4-6A22-F678-183DCE8F9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CD0B-2568-46C1-ABE0-7114AAE03E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6378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2EB44-53EA-90DA-F8E9-346454552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0C7E3-0352-5D9F-CA16-EB396D3802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BE6DE-1C89-E1C2-9CB5-3359C09D9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FF191-061B-4A23-A7A5-07E87D7DDDD2}" type="datetimeFigureOut">
              <a:rPr lang="en-IN" smtClean="0"/>
              <a:t>28-05-2023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1303E8-D8C8-6B3B-A349-44EBC44E2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35B9C1-0A6D-AB67-E5E5-08D52C998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CD0B-2568-46C1-ABE0-7114AAE03E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3613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A4801-ACA2-C461-569D-FCA5C3EC1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F88CE6-B4AE-A215-79E8-3813FA9768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1D4C04-7003-AD8E-FAE8-75415A8D4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FF191-061B-4A23-A7A5-07E87D7DDDD2}" type="datetimeFigureOut">
              <a:rPr lang="en-IN" smtClean="0"/>
              <a:t>28-05-2023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A69712-6ADB-6F63-6A32-555B9932D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DDB05-1A95-ADAF-F039-459681B4C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CD0B-2568-46C1-ABE0-7114AAE03E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2794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BACBA-AB64-D5B6-1978-3AE3DA407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E98082-B124-5DB8-1C21-ECA45CD7FD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964E9A-FC8A-231E-A87C-982FC1066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36FEA7-E6C8-017B-F23A-61B0234D7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FF191-061B-4A23-A7A5-07E87D7DDDD2}" type="datetimeFigureOut">
              <a:rPr lang="en-IN" smtClean="0"/>
              <a:t>28-05-2023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254095-4B8A-9322-E32B-EDC84D530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75087C-0F91-FA43-8A93-DA222E9E3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CD0B-2568-46C1-ABE0-7114AAE03E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1791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7076A-7668-3855-0159-46FE5FEBF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5B5804-DB47-A394-4BC5-08BED29D1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5723F5-A381-44B0-328F-319D76C67A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D68CE8-7E4C-E7EA-D70C-CA06677F22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795F31-9E7E-4B43-BB8C-99C91DB716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67F894-AB7A-B885-19A7-225F42F4B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FF191-061B-4A23-A7A5-07E87D7DDDD2}" type="datetimeFigureOut">
              <a:rPr lang="en-IN" smtClean="0"/>
              <a:t>28-05-2023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C8EF57-583B-55D4-20FC-E3553D354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66B611-0B6F-C7EA-F925-0CD46A901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CD0B-2568-46C1-ABE0-7114AAE03E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2907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D278D-B1D1-3EDD-8377-65E9D4F2E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86C751-7075-362C-684A-37F01CC43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FF191-061B-4A23-A7A5-07E87D7DDDD2}" type="datetimeFigureOut">
              <a:rPr lang="en-IN" smtClean="0"/>
              <a:t>28-05-2023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6275AE-64B8-B6DA-64E5-2A5B1036B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22F827-790D-B2F8-3266-93F955444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CD0B-2568-46C1-ABE0-7114AAE03E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3714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0909E7-E92A-9931-2B5D-AF7D3CF69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FF191-061B-4A23-A7A5-07E87D7DDDD2}" type="datetimeFigureOut">
              <a:rPr lang="en-IN" smtClean="0"/>
              <a:t>28-05-2023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BD39CC-2A74-22D0-5449-968D4386D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F98FE-6554-09BB-018C-382450CE0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CD0B-2568-46C1-ABE0-7114AAE03E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0305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23F3B-48CB-D03A-55DC-9CD1E0135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AED4E-4A87-6424-14F3-22D95004C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3F2B4E-AE13-610E-F3FA-A48C78F1D8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B87E35-2873-35F8-B03D-2DD014C96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FF191-061B-4A23-A7A5-07E87D7DDDD2}" type="datetimeFigureOut">
              <a:rPr lang="en-IN" smtClean="0"/>
              <a:t>28-05-2023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60DCB1-AFC6-1726-4428-A3764D712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737ADA-B5D7-515B-4FF2-724E9A3D4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CD0B-2568-46C1-ABE0-7114AAE03E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2818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1D4E8-E2A5-7C60-2630-28C39165A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79FC24-45D5-9353-A839-1B3CC6F2A8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978246-1699-C781-D036-27E4D10F4E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607BFC-2F83-07DE-26D5-6DC6387F3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FF191-061B-4A23-A7A5-07E87D7DDDD2}" type="datetimeFigureOut">
              <a:rPr lang="en-IN" smtClean="0"/>
              <a:t>28-05-2023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427C82-0BE3-2B3F-2988-B93FA8BA7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04F1A-075B-7CCE-8884-8CB72CDF9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CD0B-2568-46C1-ABE0-7114AAE03E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7837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D46324-476A-3E0C-2564-78E30B16F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7A14F6-5B5F-5D7D-2161-7EFF723941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8BAF42-32C7-3C09-6871-85EFE1B880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5FF191-061B-4A23-A7A5-07E87D7DDDD2}" type="datetimeFigureOut">
              <a:rPr lang="en-IN" smtClean="0"/>
              <a:t>28-05-2023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9AC4FA-082D-2969-217E-15DA57FD1F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E8476C-B9A0-4244-F896-031052ADBD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C6CD0B-2568-46C1-ABE0-7114AAE03E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704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E430F18-FC7F-91C1-4EB7-E4B2062466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849" y="0"/>
            <a:ext cx="110003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212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6751953-D3F8-5FCE-ED74-7D9E0AB23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58121"/>
            <a:ext cx="2711116" cy="324596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81B226C-63F8-3350-0088-0650340097B1}"/>
              </a:ext>
            </a:extLst>
          </p:cNvPr>
          <p:cNvSpPr txBox="1"/>
          <p:nvPr/>
        </p:nvSpPr>
        <p:spPr>
          <a:xfrm>
            <a:off x="-1" y="6604084"/>
            <a:ext cx="213354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050" b="0" i="0" dirty="0">
                <a:solidFill>
                  <a:srgbClr val="000000"/>
                </a:solidFill>
                <a:effectLst/>
                <a:latin typeface="Linux Libertine"/>
              </a:rPr>
              <a:t>Eadweard Muybridge</a:t>
            </a:r>
            <a:endParaRPr lang="en-IN" sz="1050" dirty="0"/>
          </a:p>
        </p:txBody>
      </p:sp>
      <p:pic>
        <p:nvPicPr>
          <p:cNvPr id="1026" name="Picture 2" descr="Eadweard Muybridge, Loya, Valley of Yosemite, c. 1872 – Land and Lens">
            <a:extLst>
              <a:ext uri="{FF2B5EF4-FFF2-40B4-BE49-F238E27FC236}">
                <a16:creationId xmlns:a16="http://schemas.microsoft.com/office/drawing/2014/main" id="{8FB49CA5-57F4-8E93-5934-C0BAD94B89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3535" y="0"/>
            <a:ext cx="4268465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alley of the Yosemite from Union Point | Smithsonian American Art Museum">
            <a:extLst>
              <a:ext uri="{FF2B5EF4-FFF2-40B4-BE49-F238E27FC236}">
                <a16:creationId xmlns:a16="http://schemas.microsoft.com/office/drawing/2014/main" id="{8E41251A-6232-34AB-C8B8-F1EBCC867D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2846" y="3460843"/>
            <a:ext cx="4268465" cy="3397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813A801-2DBE-0743-2B54-8A20447E71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886244" cy="30567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BCF5F1C-F87F-A56A-C05C-86F1F1F916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7980" y="0"/>
            <a:ext cx="3633819" cy="462814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C772A51-6591-41AB-5C9E-7802881D9300}"/>
              </a:ext>
            </a:extLst>
          </p:cNvPr>
          <p:cNvSpPr txBox="1"/>
          <p:nvPr/>
        </p:nvSpPr>
        <p:spPr>
          <a:xfrm>
            <a:off x="3015916" y="4828674"/>
            <a:ext cx="47058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Muybridge began his career making pictures of Yosemite, taking his bulky camera and portable darkroom through the valley’s rough terrain, to the high peaks where he could capture the landscapes.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6239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D5FFA6F-5ABE-7F12-FE6B-A8572F24C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3141" y="4037346"/>
            <a:ext cx="1968417" cy="27104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E6D4692-686D-F483-B409-F9F5883B12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4772" y="0"/>
            <a:ext cx="1757228" cy="25544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456A41C-9153-4EA2-8423-CA2634D57FF8}"/>
              </a:ext>
            </a:extLst>
          </p:cNvPr>
          <p:cNvSpPr txBox="1"/>
          <p:nvPr/>
        </p:nvSpPr>
        <p:spPr>
          <a:xfrm>
            <a:off x="10434772" y="2568430"/>
            <a:ext cx="17572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050" b="0" i="0" dirty="0">
                <a:solidFill>
                  <a:srgbClr val="000000"/>
                </a:solidFill>
                <a:effectLst/>
                <a:latin typeface="Linux Libertine"/>
              </a:rPr>
              <a:t>Leland </a:t>
            </a:r>
            <a:r>
              <a:rPr lang="en-IN" sz="1050" dirty="0">
                <a:solidFill>
                  <a:srgbClr val="000000"/>
                </a:solidFill>
                <a:latin typeface="Linux Libertine"/>
              </a:rPr>
              <a:t>S</a:t>
            </a:r>
            <a:r>
              <a:rPr lang="en-IN" sz="1050" b="0" i="0" dirty="0">
                <a:solidFill>
                  <a:srgbClr val="000000"/>
                </a:solidFill>
                <a:effectLst/>
                <a:latin typeface="Linux Libertine"/>
              </a:rPr>
              <a:t>tanford</a:t>
            </a:r>
            <a:endParaRPr lang="en-IN" sz="10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45E94-2FDC-DF5B-1659-A41865B58DAE}"/>
              </a:ext>
            </a:extLst>
          </p:cNvPr>
          <p:cNvSpPr txBox="1"/>
          <p:nvPr/>
        </p:nvSpPr>
        <p:spPr>
          <a:xfrm>
            <a:off x="176463" y="128337"/>
            <a:ext cx="100904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1872</a:t>
            </a:r>
            <a:r>
              <a:rPr lang="en-US" dirty="0"/>
              <a:t> - At this time, a controversy prevailed among experienced horsemen as to whether all the feet of a trotting horse were clear off the ground in the same instant. To settle the debate, the railroad magnate, Leland Stanford, hired Muybridge to photograph his prized racehorse Occident, at a trot. 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EEEF0B-F1FB-BF6D-6FB8-BBC0495F61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77225"/>
            <a:ext cx="8259328" cy="35342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A08A7FB-A44C-9AE5-3677-FD91F038893C}"/>
              </a:ext>
            </a:extLst>
          </p:cNvPr>
          <p:cNvSpPr txBox="1"/>
          <p:nvPr/>
        </p:nvSpPr>
        <p:spPr>
          <a:xfrm>
            <a:off x="8438147" y="2822346"/>
            <a:ext cx="35292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Muybridge constructed a track specifically for the purpose. Multiple cameras were lined up, each connected to a wire stretched across the track. 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0D6228-4E62-4E6B-CE9E-1E8F83B678B1}"/>
              </a:ext>
            </a:extLst>
          </p:cNvPr>
          <p:cNvSpPr txBox="1"/>
          <p:nvPr/>
        </p:nvSpPr>
        <p:spPr>
          <a:xfrm>
            <a:off x="0" y="4894723"/>
            <a:ext cx="82593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the horse hit each wire, a camera was triggered to capture an instant in time.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i="1" dirty="0"/>
              <a:t>NOTE:  </a:t>
            </a:r>
            <a:r>
              <a:rPr lang="en-US" i="1" dirty="0"/>
              <a:t>Horses on merry-go-rounds and in academic painting had long been represented with all feet off the ground, stretched out in front and back.</a:t>
            </a:r>
            <a:endParaRPr lang="en-IN" i="1" dirty="0"/>
          </a:p>
        </p:txBody>
      </p:sp>
    </p:spTree>
    <p:extLst>
      <p:ext uri="{BB962C8B-B14F-4D97-AF65-F5344CB8AC3E}">
        <p14:creationId xmlns:p14="http://schemas.microsoft.com/office/powerpoint/2010/main" val="477523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7404A2-0AEB-B4ED-5434-E0DEA2AC9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97" y="197479"/>
            <a:ext cx="8005698" cy="14514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3AADF-8825-EDB3-C5C7-34B27746AC91}"/>
              </a:ext>
            </a:extLst>
          </p:cNvPr>
          <p:cNvSpPr txBox="1"/>
          <p:nvPr/>
        </p:nvSpPr>
        <p:spPr>
          <a:xfrm>
            <a:off x="8165432" y="197479"/>
            <a:ext cx="39480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Muybridge’s pictures proved something else, that the feet do leave the ground at once, but when they're under the horse's body. 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A9FE2B-7FC8-BCAD-1955-4CA403BB9DE7}"/>
              </a:ext>
            </a:extLst>
          </p:cNvPr>
          <p:cNvSpPr txBox="1"/>
          <p:nvPr/>
        </p:nvSpPr>
        <p:spPr>
          <a:xfrm>
            <a:off x="194037" y="1971981"/>
            <a:ext cx="115503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 was the first time that such rapid motion could be seen like this. Thin slices of time quicker than anything the human eye could perceive. </a:t>
            </a:r>
            <a:r>
              <a:rPr lang="en-US" b="1" dirty="0"/>
              <a:t>1880</a:t>
            </a:r>
            <a:r>
              <a:rPr lang="en-US" dirty="0"/>
              <a:t> - Muybridge experimented with the optical gadgets of the time: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15378C-2B43-0F84-531D-D543F1BAF9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47" y="3042448"/>
            <a:ext cx="3227801" cy="24176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44295F2-9E50-192A-8C09-FA02B5AF7E85}"/>
              </a:ext>
            </a:extLst>
          </p:cNvPr>
          <p:cNvSpPr txBox="1"/>
          <p:nvPr/>
        </p:nvSpPr>
        <p:spPr>
          <a:xfrm>
            <a:off x="271047" y="5668604"/>
            <a:ext cx="3227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Zoetrope</a:t>
            </a:r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8F37C67-8CDF-3F1E-4180-1801080927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6384" y="3035582"/>
            <a:ext cx="4762500" cy="18954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105EDCD-B0DC-60D5-4FC2-B0A6419151C8}"/>
              </a:ext>
            </a:extLst>
          </p:cNvPr>
          <p:cNvSpPr txBox="1"/>
          <p:nvPr/>
        </p:nvSpPr>
        <p:spPr>
          <a:xfrm>
            <a:off x="4319965" y="5090726"/>
            <a:ext cx="3227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Thaumatrope</a:t>
            </a:r>
            <a:endParaRPr lang="en-IN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1DA14F4-A1F5-F818-1582-F1D6C34D3D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1900" y="2766468"/>
            <a:ext cx="3022452" cy="302245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D6963A4-1D47-48B1-53B3-AA88244A3CE6}"/>
              </a:ext>
            </a:extLst>
          </p:cNvPr>
          <p:cNvSpPr txBox="1"/>
          <p:nvPr/>
        </p:nvSpPr>
        <p:spPr>
          <a:xfrm>
            <a:off x="8579188" y="6037936"/>
            <a:ext cx="3227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Phenakistoscope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58881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01435F-A5BF-2A82-9786-F5C490A2B9C9}"/>
              </a:ext>
            </a:extLst>
          </p:cNvPr>
          <p:cNvSpPr txBox="1"/>
          <p:nvPr/>
        </p:nvSpPr>
        <p:spPr>
          <a:xfrm>
            <a:off x="244311" y="2253254"/>
            <a:ext cx="41388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 created something he called the zoopraxiscope, a precursor to cinema. It showed his still images in rapid sequence, reanimating the still photos and cast the image on a wall. 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E0E6BB-3A23-3FD6-39A2-B2E96C1E24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2275" y="0"/>
            <a:ext cx="7649725" cy="55906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8DB8EC-6C3E-1541-9CC0-894847D6605B}"/>
              </a:ext>
            </a:extLst>
          </p:cNvPr>
          <p:cNvSpPr txBox="1"/>
          <p:nvPr/>
        </p:nvSpPr>
        <p:spPr>
          <a:xfrm>
            <a:off x="4542275" y="5743074"/>
            <a:ext cx="7649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Zoopraxiscope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60685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D0F4CC-C8DC-16D2-F513-B342AEED9A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729" y="513541"/>
            <a:ext cx="7286542" cy="48576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4D107B5-A76F-2E9F-92D5-A721A022AB11}"/>
              </a:ext>
            </a:extLst>
          </p:cNvPr>
          <p:cNvSpPr txBox="1"/>
          <p:nvPr/>
        </p:nvSpPr>
        <p:spPr>
          <a:xfrm>
            <a:off x="304800" y="5791200"/>
            <a:ext cx="116786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would say that the only thing lacking was the sound of the hooves pounding the ground. Or they would have believed that horses were really running through the room.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1759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9304355-893C-3D5B-DAD5-A41A8B8CC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752016" cy="42364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CD00B5F-4662-0027-AC30-F97E78B17C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7333" y="0"/>
            <a:ext cx="4204667" cy="42364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2D0FFE3-DD41-1166-E977-3ED9C71746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4321324"/>
            <a:ext cx="3330428" cy="25366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B10A76-F166-217F-2135-9EA0309FDD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0190" y="4321324"/>
            <a:ext cx="1793296" cy="22827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7D24FA-227E-774C-A8BA-6C9572F2341F}"/>
              </a:ext>
            </a:extLst>
          </p:cNvPr>
          <p:cNvSpPr txBox="1"/>
          <p:nvPr/>
        </p:nvSpPr>
        <p:spPr>
          <a:xfrm>
            <a:off x="3390190" y="6604083"/>
            <a:ext cx="1793296" cy="262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050" b="0" i="0" dirty="0">
                <a:solidFill>
                  <a:srgbClr val="000000"/>
                </a:solidFill>
                <a:effectLst/>
                <a:latin typeface="Linux Libertine"/>
              </a:rPr>
              <a:t>Ernest Meissonier</a:t>
            </a:r>
            <a:endParaRPr lang="en-IN" sz="10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93AEDA8-AEA4-5C78-71B0-EDAA0D6EFAA6}"/>
              </a:ext>
            </a:extLst>
          </p:cNvPr>
          <p:cNvSpPr txBox="1"/>
          <p:nvPr/>
        </p:nvSpPr>
        <p:spPr>
          <a:xfrm>
            <a:off x="5447399" y="5139537"/>
            <a:ext cx="66093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Meissonier, a celebrated painter of horses, is said to have wept when he saw Muybridge's photographs.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60341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BAECA0-EFC7-F0D4-A8FC-DE64455DE8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350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319</Words>
  <Application>Microsoft Office PowerPoint</Application>
  <PresentationFormat>Widescreen</PresentationFormat>
  <Paragraphs>20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Linux Libertine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Parvathi Saxena</dc:creator>
  <cp:lastModifiedBy>Parvathi Saxena</cp:lastModifiedBy>
  <cp:revision>5</cp:revision>
  <dcterms:created xsi:type="dcterms:W3CDTF">2023-04-05T11:59:01Z</dcterms:created>
  <dcterms:modified xsi:type="dcterms:W3CDTF">2023-05-28T08:02:25Z</dcterms:modified>
</cp:coreProperties>
</file>

<file path=docProps/thumbnail.jpeg>
</file>